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99" r:id="rId4"/>
    <p:sldId id="262" r:id="rId5"/>
    <p:sldId id="294" r:id="rId6"/>
    <p:sldId id="284" r:id="rId7"/>
    <p:sldId id="307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74" r:id="rId16"/>
    <p:sldId id="276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6C55B1-B215-4FFD-8C34-9211309B05D8}">
          <p14:sldIdLst>
            <p14:sldId id="258"/>
            <p14:sldId id="259"/>
            <p14:sldId id="299"/>
            <p14:sldId id="262"/>
            <p14:sldId id="294"/>
            <p14:sldId id="284"/>
            <p14:sldId id="307"/>
            <p14:sldId id="300"/>
            <p14:sldId id="301"/>
            <p14:sldId id="302"/>
            <p14:sldId id="303"/>
            <p14:sldId id="304"/>
            <p14:sldId id="305"/>
            <p14:sldId id="306"/>
            <p14:sldId id="274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00"/>
    <a:srgbClr val="FCD7C8"/>
    <a:srgbClr val="49D76E"/>
    <a:srgbClr val="FDEFE7"/>
    <a:srgbClr val="034694"/>
    <a:srgbClr val="6D6E71"/>
    <a:srgbClr val="FBE3D5"/>
    <a:srgbClr val="FCEAE0"/>
    <a:srgbClr val="00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8" autoAdjust="0"/>
    <p:restoredTop sz="98836" autoAdjust="0"/>
  </p:normalViewPr>
  <p:slideViewPr>
    <p:cSldViewPr>
      <p:cViewPr>
        <p:scale>
          <a:sx n="80" d="100"/>
          <a:sy n="80" d="100"/>
        </p:scale>
        <p:origin x="-78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7BD61-5541-4921-B717-38473D82DCF1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1F287-7855-4B68-B190-90EFD8078E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04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4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ОСНОВНЫЕ ДОСТИЖЕНИЯ – написать о наградах компании, ее сотрудников, победы в конкурсах (не про отчет). </a:t>
            </a:r>
          </a:p>
          <a:p>
            <a:r>
              <a:rPr lang="ru-RU" baseline="0" dirty="0" smtClean="0"/>
              <a:t>В п.1.2. раскрыть конкурентные преимущества продукции, компании в целом.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Далее, постараться найти  и по возможности привести в каждом разделе отчета – конкурентные преимущества по данному направлению. Например, уровень з/п по сравнению со средней в регионе, или уровень выбросов по сравнению с предприятиями м/с отрасли.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разделе 2.1. раскрыть</a:t>
            </a:r>
            <a:r>
              <a:rPr lang="ru-RU" baseline="0" dirty="0" smtClean="0"/>
              <a:t> информацию о производительности труда, поскольку это экономический показатель. Раскрытие этого показателя в разделе персонал наталкивает на мысль, что это связано с сокращением сотрудников.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019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sz="12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П. 3.1. Результаты производственной деятельности по целевым</a:t>
            </a:r>
            <a:r>
              <a:rPr lang="ru-RU" altLang="ja-JP" sz="1200" i="1" kern="1200" baseline="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 бизнес-направлениям </a:t>
            </a:r>
            <a:endParaRPr lang="ru-RU" altLang="ja-JP" sz="12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25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п.7.1</a:t>
            </a:r>
            <a:r>
              <a:rPr lang="ru-RU" baseline="0" dirty="0" smtClean="0"/>
              <a:t> добавить текучесть. </a:t>
            </a:r>
          </a:p>
          <a:p>
            <a:r>
              <a:rPr lang="ru-RU" baseline="0" dirty="0" smtClean="0"/>
              <a:t>П.7.2. по-другому назвать. Добавить информацию о конкурентоспособной з/п (сравнение средней в регионе)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ja-JP" sz="12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8.1. Социальные проекты на территориях присутствия – именно про это в разделе 08.1. отчета за 2017 год.</a:t>
            </a:r>
            <a:r>
              <a:rPr lang="ru-RU" altLang="ja-JP" sz="1200" i="1" kern="1200" baseline="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endParaRPr lang="ru-RU" altLang="ja-JP" sz="12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126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3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Скорректировать</a:t>
            </a:r>
            <a:r>
              <a:rPr lang="ru-RU" baseline="0" dirty="0" smtClean="0"/>
              <a:t> даты с учетом новых сроков </a:t>
            </a:r>
            <a:r>
              <a:rPr lang="ru-RU" baseline="0" dirty="0" err="1" smtClean="0"/>
              <a:t>Госкорпорации</a:t>
            </a:r>
            <a:r>
              <a:rPr lang="ru-RU" baseline="0" dirty="0" smtClean="0"/>
              <a:t> «</a:t>
            </a:r>
            <a:r>
              <a:rPr lang="ru-RU" baseline="0" dirty="0" err="1" smtClean="0"/>
              <a:t>Росатом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6587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Скорректировать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48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85669" y="2131200"/>
            <a:ext cx="6835405" cy="2017880"/>
          </a:xfrm>
          <a:ln/>
        </p:spPr>
        <p:txBody>
          <a:bodyPr anchor="t" anchorCtr="0"/>
          <a:lstStyle>
            <a:lvl1pPr>
              <a:lnSpc>
                <a:spcPts val="4000"/>
              </a:lnSpc>
              <a:defRPr sz="4000" b="0">
                <a:solidFill>
                  <a:srgbClr val="003274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84226" y="4503600"/>
            <a:ext cx="3743325" cy="1013632"/>
          </a:xfrm>
          <a:ln/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baseline="0">
                <a:solidFill>
                  <a:srgbClr val="58595B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Ф.И.О. </a:t>
            </a:r>
            <a:r>
              <a:rPr lang="en-US" dirty="0" smtClean="0"/>
              <a:t> </a:t>
            </a:r>
            <a:r>
              <a:rPr lang="ru-RU" dirty="0" smtClean="0"/>
              <a:t>Должность. </a:t>
            </a:r>
            <a:r>
              <a:rPr lang="en-US" dirty="0" smtClean="0"/>
              <a:t> </a:t>
            </a:r>
            <a:r>
              <a:rPr lang="ru-RU" dirty="0" smtClean="0"/>
              <a:t>Дата</a:t>
            </a:r>
            <a:endParaRPr lang="ru-RU" dirty="0"/>
          </a:p>
        </p:txBody>
      </p:sp>
      <p:pic>
        <p:nvPicPr>
          <p:cNvPr id="1026" name="Picture 2" descr="D:\Work\Атомэнергомаш\Презентация\PowerPoint\Elеment\Logo_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9" y="714826"/>
            <a:ext cx="38512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050"/>
            <a:ext cx="2925961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435100"/>
            <a:ext cx="2925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552" y="0"/>
            <a:ext cx="6167437" cy="6273800"/>
          </a:xfrm>
        </p:spPr>
        <p:txBody>
          <a:bodyPr vert="eaVert"/>
          <a:lstStyle>
            <a:lvl1pPr marL="0" indent="0">
              <a:buNone/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9552" y="1143000"/>
            <a:ext cx="8071048" cy="4419600"/>
          </a:xfrm>
        </p:spPr>
        <p:txBody>
          <a:bodyPr/>
          <a:lstStyle>
            <a:lvl1pPr marL="0" indent="0">
              <a:buNone/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Типовая страница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повая страница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3059832" y="6406266"/>
            <a:ext cx="5184576" cy="423735"/>
          </a:xfrm>
        </p:spPr>
        <p:txBody>
          <a:bodyPr/>
          <a:lstStyle>
            <a:lvl1pPr marL="0" indent="0" algn="r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6D6E71"/>
                </a:solidFill>
              </a:defRPr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Заголовок следующего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4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траница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478086" y="6308165"/>
            <a:ext cx="649288" cy="360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/>
            <a:fld id="{67444053-37ED-4C83-9461-6EED27EE394C}" type="slidenum">
              <a:rPr lang="ru-RU" sz="2000" smtClean="0">
                <a:solidFill>
                  <a:srgbClr val="034694"/>
                </a:solidFill>
                <a:latin typeface="Calibri" pitchFamily="34" charset="0"/>
              </a:rPr>
              <a:pPr algn="l"/>
              <a:t>‹#›</a:t>
            </a:fld>
            <a:endParaRPr lang="ru-RU" sz="2000" dirty="0">
              <a:solidFill>
                <a:srgbClr val="034694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838505" y="2154986"/>
            <a:ext cx="6639581" cy="1625216"/>
          </a:xfrm>
        </p:spPr>
        <p:txBody>
          <a:bodyPr tIns="0" bIns="0"/>
          <a:lstStyle>
            <a:lvl1pPr>
              <a:lnSpc>
                <a:spcPts val="4000"/>
              </a:lnSpc>
              <a:defRPr sz="4000">
                <a:solidFill>
                  <a:srgbClr val="003274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2051" name="Picture 3" descr="D:\Work\Атомэнергомаш\Презентация\PowerPoint\Elеment\Logo_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098" y="6358774"/>
            <a:ext cx="1773238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:\Work\Атомэнергомаш\Презентация\PowerPoint\Elеment\page_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1" y="2106662"/>
            <a:ext cx="742951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896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7955161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3274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906713"/>
            <a:ext cx="795516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8595B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125538"/>
            <a:ext cx="4064198" cy="503976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03976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00" y="147600"/>
            <a:ext cx="8366400" cy="874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35113"/>
            <a:ext cx="388582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>
            <a:lvl1pPr marL="0" indent="0">
              <a:buNone/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1" y="1125538"/>
            <a:ext cx="8353623" cy="4967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26503" y="147600"/>
            <a:ext cx="8365977" cy="87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Заголовок 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422" y="6308165"/>
            <a:ext cx="649288" cy="360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/>
            <a:fld id="{67444053-37ED-4C83-9461-6EED27EE394C}" type="slidenum">
              <a:rPr lang="ru-RU" sz="2000" smtClean="0">
                <a:solidFill>
                  <a:srgbClr val="003274"/>
                </a:solidFill>
                <a:latin typeface="Calibri" pitchFamily="34" charset="0"/>
              </a:rPr>
              <a:pPr algn="r"/>
              <a:t>‹#›</a:t>
            </a:fld>
            <a:endParaRPr lang="ru-RU" sz="2000" dirty="0">
              <a:solidFill>
                <a:srgbClr val="003274"/>
              </a:solidFill>
              <a:latin typeface="Calibri" pitchFamily="34" charset="0"/>
            </a:endParaRPr>
          </a:p>
        </p:txBody>
      </p:sp>
      <p:pic>
        <p:nvPicPr>
          <p:cNvPr id="3074" name="Picture 2" descr="D:\Work\Атомэнергомаш\Презентация\PowerPoint\Elеment\page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042" y="6336789"/>
            <a:ext cx="639763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Work\Атомэнергомаш\Презентация\PowerPoint\Elеment\Logo_02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367306"/>
            <a:ext cx="173355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39552" y="1013980"/>
            <a:ext cx="8604448" cy="0"/>
          </a:xfrm>
          <a:prstGeom prst="line">
            <a:avLst/>
          </a:prstGeom>
          <a:ln w="12700">
            <a:solidFill>
              <a:srgbClr val="0032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552" y="6237312"/>
            <a:ext cx="8604448" cy="0"/>
          </a:xfrm>
          <a:prstGeom prst="line">
            <a:avLst/>
          </a:prstGeom>
          <a:ln w="12700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7" r:id="rId4"/>
    <p:sldLayoutId id="2147483667" r:id="rId5"/>
    <p:sldLayoutId id="2147483663" r:id="rId6"/>
    <p:sldLayoutId id="2147483664" r:id="rId7"/>
    <p:sldLayoutId id="2147483665" r:id="rId8"/>
    <p:sldLayoutId id="2147483666" r:id="rId9"/>
    <p:sldLayoutId id="2147483668" r:id="rId10"/>
    <p:sldLayoutId id="2147483669" r:id="rId11"/>
    <p:sldLayoutId id="2147483670" r:id="rId12"/>
    <p:sldLayoutId id="2147483671" r:id="rId13"/>
    <p:sldLayoutId id="2147483676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0">
          <a:solidFill>
            <a:srgbClr val="003274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None/>
        <a:defRPr sz="1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8"/>
        </a:buBlip>
        <a:defRPr sz="1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8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em@aem-group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2131200"/>
            <a:ext cx="7865499" cy="2017880"/>
          </a:xfrm>
        </p:spPr>
        <p:txBody>
          <a:bodyPr/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интегрированного годового отчета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Атомэнергомаш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за 2018 год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3743325" cy="101363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Дирекция по атомной энергетике и новым бизнесам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ВОЗДЕЙСТВИЕ НА ОКРУЖАЮЩУЮ СРЕДУ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6.1. Экологический менеджмент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6.2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Выбросы и отходы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УПРАВЛЕНИЕ ПЕРСОНАЛОМ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7.1. Кадровый состав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7.2.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Мотивация и социальная политика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7.3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Здоровье и безопасность на рабочем месте  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7.4.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Программы развития персонала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ВЗАИМОДЕЙСТВИЕ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С ЗАИНТЕРЕСОВАННЫМИ СТОРОНАМИ 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8.1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Социальная политика и благотворительность на территориях присутствия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8.2.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Внешние коммуникации и корпоративный </a:t>
            </a:r>
            <a:r>
              <a:rPr lang="ru-RU" altLang="ja-JP" sz="1100" i="1" kern="1200" dirty="0" err="1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брендинг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8.3.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Внутрикорпоративные коммуникации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(4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СТРУКТУРА ОТЧЕТА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из 4)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59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765498"/>
            <a:ext cx="8353623" cy="4967758"/>
          </a:xfrm>
        </p:spPr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endParaRPr lang="ru-RU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ПРИЛОЖЕНИЯ</a:t>
            </a:r>
            <a:endParaRPr lang="en-US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endParaRPr lang="ru-RU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УЧЕТ РЕКОМЕНДАЦИЙ ОТЧЕТНОЙ КАМПАНИИ 2017 ГОДА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278"/>
              </p:ext>
            </p:extLst>
          </p:nvPr>
        </p:nvGraphicFramePr>
        <p:xfrm>
          <a:off x="755576" y="1628800"/>
          <a:ext cx="734481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28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1. Глоссарий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2. Информация об отчете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3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. Указатель </a:t>
                      </a:r>
                      <a:r>
                        <a:rPr kumimoji="0" lang="en-US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GRI SRS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4. Бухгалтерская отчетность АО «</a:t>
                      </a:r>
                      <a:r>
                        <a:rPr kumimoji="0" lang="ru-RU" altLang="ja-JP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Атомэнергомаш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5. Комбинированная бухгалтерская отчетность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6. Аудиторское заключение по бухгалтерской (финансовой) отчетности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7. Отчет о результатах анализа комбинированной бухгалтерской отчетности</a:t>
                      </a:r>
                    </a:p>
                    <a:p>
                      <a:pPr algn="l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8. Заключение о нефинансовом заверении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9. Заключение об общественном заверении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10</a:t>
                      </a:r>
                      <a:r>
                        <a:rPr kumimoji="0" lang="en-US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.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 Учет мнений заинтересованных сторон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</a:t>
                      </a:r>
                      <a:r>
                        <a:rPr kumimoji="0" lang="en-US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. Ключевые факторы рисков по видам капиталов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КОНТАКТНАЯ ИНФОРМАЦИЯ</a:t>
                      </a:r>
                    </a:p>
                    <a:p>
                      <a:pPr algn="l"/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СТРУКТУРА ОТЧЕТА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(4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из 4)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82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7"/>
            <a:ext cx="5184576" cy="263094"/>
          </a:xfrm>
        </p:spPr>
        <p:txBody>
          <a:bodyPr/>
          <a:lstStyle/>
          <a:p>
            <a:r>
              <a:rPr lang="ru-RU" dirty="0"/>
              <a:t>УЧЕТ РЕКОМЕНДАЦИЙ ТЕКУЩЕЙ ОТЧЕТНОЙ КАМПАНИИ </a:t>
            </a:r>
            <a:r>
              <a:rPr lang="ru-RU" dirty="0" smtClean="0"/>
              <a:t>(2 </a:t>
            </a:r>
            <a:r>
              <a:rPr lang="ru-RU" dirty="0"/>
              <a:t>из 2)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308221"/>
              </p:ext>
            </p:extLst>
          </p:nvPr>
        </p:nvGraphicFramePr>
        <p:xfrm>
          <a:off x="405880" y="1052736"/>
          <a:ext cx="8496944" cy="50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4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78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35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№</a:t>
                      </a:r>
                      <a:r>
                        <a:rPr lang="ru-RU" sz="1400" baseline="0" dirty="0" smtClean="0">
                          <a:latin typeface="+mn-lt"/>
                        </a:rPr>
                        <a:t> п/п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Рекомендация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Реакция Компании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3968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АО «</a:t>
                      </a:r>
                      <a:r>
                        <a:rPr lang="ru-RU" sz="11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Атомэнергомаш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 не проводило ни одного очного диалога за последние 3 года. Рекомендуется провести как минимум один очный диалог в ходе отчетной кампании.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Отклонено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связи с отсутствием такой необходимости. Получение обратной связи от ЗС будет осуществляться в заочном формате</a:t>
                      </a:r>
                      <a:endParaRPr lang="ru-RU" sz="1100" b="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2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подробнее раскрыть информацию о взаимодействии Общества с заинтересованными сторонами в ходе подготовки Отчета.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сохранить выпуск краткой и/или интерактивной версии отчета (например, краткую версию можно готовить только в электронном виде, без тиража).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 частично. На сайте будет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опубликована расширенная версия </a:t>
                      </a:r>
                      <a:r>
                        <a:rPr lang="en-US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smart-pdf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и </a:t>
                      </a:r>
                      <a:r>
                        <a:rPr lang="ru-RU" sz="11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интерактив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Краткая версия Отчета за 2018 год не будет превышать объема в 110 страниц, что делает нецелесообразным подготовку краткой версии Отчета.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93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дополнить информацию о подходах к определению вознаграждения менеджмента.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Отклонено в связи с отсутствием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дополнительной информации по данному показателю</a:t>
                      </a:r>
                      <a:endParaRPr lang="ru-RU" sz="1100" b="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443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5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изучить критерии исследования </a:t>
                      </a:r>
                      <a:r>
                        <a:rPr lang="ru-RU" sz="11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Трансперенси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по возможности дополнить Отчет с их учетом: https://transparency.org.ru/special/trac2018russia/docs/report-ru.pdf.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возможности будет </a:t>
                      </a: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290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6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Включить в раздел «Ключевые события» Отчет больше событий в области Устойчивого развития.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УЧЕТ РЕКОМЕНДАЦИЙ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ОТЧЕТНОЙ КАМПАНИИ 2017 ГОДА </a:t>
            </a:r>
          </a:p>
          <a:p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(1 из 2)</a:t>
            </a: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4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УЧЕТ РЕКОМЕНДАЦИЙ ТЕКУЩЕЙ ОТЧЕТНОЙ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КАМПАНИИ</a:t>
            </a:r>
          </a:p>
          <a:p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из 2)</a:t>
            </a:r>
          </a:p>
          <a:p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46815"/>
              </p:ext>
            </p:extLst>
          </p:nvPr>
        </p:nvGraphicFramePr>
        <p:xfrm>
          <a:off x="416224" y="1124744"/>
          <a:ext cx="8352928" cy="428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7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№</a:t>
                      </a:r>
                      <a:r>
                        <a:rPr lang="ru-RU" sz="1400" baseline="0" dirty="0" smtClean="0">
                          <a:latin typeface="+mn-lt"/>
                        </a:rPr>
                        <a:t> п/п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Рекомендация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Реакция Компании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части разделов «Ответственное потребление и производство» и «Инновационное развитие» рекомендуется отражать больше информации и данных, которые говорят о вкладе Компании в выполнение Целей устойчивого развития.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раскрывать больше информации, касающейся планов развития Компании.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2868100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9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отразить результаты/планы реструктуризации Дивизиона.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дополнить Отчет информацией о НИОКР, выполняемых вузами, входящими в консорциум опорных вузов </a:t>
                      </a:r>
                      <a:r>
                        <a:rPr lang="ru-RU" sz="11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Госкорпорации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Росатом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 договорам с предприятиями Дивизиона (количество договоров, объем финансирования).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0266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Рассмотреть возможность раскрытия количественного или качественного сравнения результатов в сравнении с компаниями-конкурентами на международном рынке.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возможности будет </a:t>
                      </a: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учтено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12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участвовать в международных конкурсах IR </a:t>
                      </a:r>
                      <a:r>
                        <a:rPr lang="ru-RU" sz="11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Society</a:t>
                      </a: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1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Report</a:t>
                      </a:r>
                      <a:r>
                        <a:rPr lang="ru-RU" sz="11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Watch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возможности будет принято участие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" name="Объект 3"/>
          <p:cNvSpPr>
            <a:spLocks noGrp="1"/>
          </p:cNvSpPr>
          <p:nvPr>
            <p:ph idx="10"/>
          </p:nvPr>
        </p:nvSpPr>
        <p:spPr>
          <a:xfrm>
            <a:off x="3059832" y="6406267"/>
            <a:ext cx="5184576" cy="263094"/>
          </a:xfrm>
        </p:spPr>
        <p:txBody>
          <a:bodyPr/>
          <a:lstStyle/>
          <a:p>
            <a:r>
              <a:rPr lang="ru-RU" dirty="0"/>
              <a:t>ГОДОВОЙ ГРАФИК РАБОТ ПО ПУБЛИЧНОЙ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20741115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290761202"/>
              </p:ext>
            </p:extLst>
          </p:nvPr>
        </p:nvGraphicFramePr>
        <p:xfrm>
          <a:off x="539553" y="1052736"/>
          <a:ext cx="8424935" cy="515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3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0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3423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Этапы работ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Этапы работ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649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Экспертиза концепции ПГО Раб. группой ГК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.11.18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заочных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бщественных консультаций по проекту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25.0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Согласование Концепции ПГО Комитетом АЭМ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30.11.18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Заключения внутреннего и независимого аудитора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30.04.19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600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заочного диалога с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ЗС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15.12.18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Представление ПГО для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редварительного утверждения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Генеральным директором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0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.05.19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201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аннотированного содержания ПГО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21.12.18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ПГО Советом директоров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15.05.19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80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приказа о подготовке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28.12.18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Общественное заверение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15.05.19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8057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информации от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подразделений и ОКУ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22.02.19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Выпуск </a:t>
                      </a:r>
                      <a:r>
                        <a:rPr lang="ru-RU" sz="1200" b="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видеопрезентации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русском и английском языках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20.05.19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работы с подрядчиками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31.03.19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Верстка и печать русской версии ПГО и размещение на сайте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31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.05.19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проекта ПГО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31.03.19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Перевод и размещение на сайте английской версии ПГО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10.06.19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Экспертиза проекта ПГО Рабочей группой ГК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12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Размещение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сайте интерактивной версии ПГО и мобильного приложения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30.10.19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отчета Комитетом ПГО АЭМ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Продвижение ПГО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30.11.19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 smtClean="0"/>
              <a:t>ПЛАН ПРОДВИЖЕНИЯ ОТЧЕТА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ГОДОВОЙ ГРАФИК РАБОТ ПО ПУБЛИЧНОЙ ОТЧЕТНОСТИ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0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9721" y="98072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</a:rPr>
              <a:t>Директ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</a:rPr>
              <a:t>-маркетинг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98072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</a:rPr>
              <a:t>Презентация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80385" y="1287532"/>
            <a:ext cx="2472313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Рассылка информационного письма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публикации Отчета заинтересованным сторонам и общественным заверителям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836168" y="1287532"/>
            <a:ext cx="1519808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80384" y="2151628"/>
            <a:ext cx="2472313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Рассылка Отчета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представителям заинтересованных сторон и общественным заверителям 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836168" y="2151627"/>
            <a:ext cx="1519808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4571999" y="1287532"/>
            <a:ext cx="2985457" cy="792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Пресс-релиз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и в социальной сети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видеопрезентации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видеохостинге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606806" y="1287532"/>
            <a:ext cx="1367331" cy="792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7606807" y="2151628"/>
            <a:ext cx="1367329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572000" y="2151628"/>
            <a:ext cx="2985456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для заинтересованных сторон и экспертов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профильных мероприятиях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3842975" y="3140075"/>
            <a:ext cx="1283593" cy="2889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6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PR-</a:t>
            </a: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акции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90989" y="3429000"/>
            <a:ext cx="7266465" cy="865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отчета на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мероприятиях (раздаточный материал):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Выставочные мероприятия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NDExpo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Атомекс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Круглые столы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Переговоры с партнерами и заказчиками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597157" y="3429000"/>
            <a:ext cx="1367330" cy="8654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Май –</a:t>
            </a:r>
          </a:p>
          <a:p>
            <a:pPr algn="ctr"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Ноябрь 201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90989" y="4365104"/>
            <a:ext cx="7266465" cy="3600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пресс-релизов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профильных СМИ 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7606806" y="4365104"/>
            <a:ext cx="1357682" cy="3600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Май – Октябрь 201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3874994" y="5375001"/>
            <a:ext cx="1260519" cy="2889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  <a:endParaRPr lang="ru-RU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90991" y="5228776"/>
            <a:ext cx="7266465" cy="936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Участие в конкурсах годовых отчетов, в т.ч.:</a:t>
            </a: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отраслевом конкурсе Госкорпорации «Росатом»;</a:t>
            </a: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отечественных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конкурсах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ММВБ-РЦБ, РА «Эксперт»);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международных конкурсах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MarCom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RRA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LACP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92881" y="5228777"/>
            <a:ext cx="1381256" cy="936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Август 201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Апрель 20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3899411" y="4939852"/>
            <a:ext cx="1260519" cy="2889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ПЛАН ПРОДВИЖЕНИЯ ОТЧЕТА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7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/>
          <p:cNvSpPr>
            <a:spLocks noGrp="1"/>
          </p:cNvSpPr>
          <p:nvPr>
            <p:ph idx="1"/>
          </p:nvPr>
        </p:nvSpPr>
        <p:spPr>
          <a:xfrm>
            <a:off x="1907704" y="2636912"/>
            <a:ext cx="5400601" cy="2447478"/>
          </a:xfrm>
        </p:spPr>
        <p:txBody>
          <a:bodyPr anchor="t">
            <a:noAutofit/>
          </a:bodyPr>
          <a:lstStyle/>
          <a:p>
            <a:pPr algn="ctr"/>
            <a:r>
              <a:rPr lang="ru-RU" altLang="ja-JP" sz="32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57813" y="4746629"/>
            <a:ext cx="3714750" cy="13849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ru-RU" sz="1400" b="1" i="1" dirty="0" smtClean="0">
              <a:solidFill>
                <a:srgbClr val="000000"/>
              </a:solidFill>
              <a:sym typeface="Arial" pitchFamily="34" charset="0"/>
            </a:endParaRPr>
          </a:p>
          <a:p>
            <a:pPr defTabSz="914400"/>
            <a:r>
              <a:rPr lang="ru-RU" sz="1400" b="1" i="1" dirty="0" smtClean="0">
                <a:solidFill>
                  <a:srgbClr val="000000"/>
                </a:solidFill>
                <a:sym typeface="Arial" pitchFamily="34" charset="0"/>
              </a:rPr>
              <a:t>Дирекция по атомной энергетике и новым бизнесам</a:t>
            </a:r>
          </a:p>
          <a:p>
            <a:pPr defTabSz="914400"/>
            <a:r>
              <a:rPr lang="ru-RU" sz="1400" dirty="0" smtClean="0">
                <a:solidFill>
                  <a:srgbClr val="000000"/>
                </a:solidFill>
                <a:sym typeface="Arial" pitchFamily="34" charset="0"/>
              </a:rPr>
              <a:t>Тел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: +7(495)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668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93</a:t>
            </a:r>
          </a:p>
          <a:p>
            <a:pPr defTabSz="914400"/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Факс: + </a:t>
            </a:r>
            <a:r>
              <a:rPr lang="ru-RU" sz="1400" dirty="0" smtClean="0">
                <a:solidFill>
                  <a:srgbClr val="000000"/>
                </a:solidFill>
                <a:sym typeface="Arial" pitchFamily="34" charset="0"/>
              </a:rPr>
              <a:t>7(495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) 668-20-95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defTabSz="914400"/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E-mail: </a:t>
            </a:r>
            <a:r>
              <a:rPr lang="en-US" sz="1400" dirty="0" err="1">
                <a:solidFill>
                  <a:srgbClr val="000000"/>
                </a:solidFill>
                <a:sym typeface="Arial" pitchFamily="34" charset="0"/>
                <a:hlinkClick r:id="rId2"/>
              </a:rPr>
              <a:t>aem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2"/>
              </a:rPr>
              <a:t>@</a:t>
            </a:r>
            <a:r>
              <a:rPr lang="ru-RU" sz="1400" dirty="0" smtClean="0">
                <a:solidFill>
                  <a:srgbClr val="000000"/>
                </a:solidFill>
                <a:sym typeface="Arial" pitchFamily="34" charset="0"/>
                <a:hlinkClick r:id="rId2"/>
              </a:rPr>
              <a:t>aem-group.ru</a:t>
            </a:r>
            <a:endParaRPr lang="en-US" sz="1400" dirty="0" smtClean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5489579"/>
            <a:ext cx="38004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1200" b="1">
                <a:sym typeface="Arial" pitchFamily="34" charset="0"/>
              </a:rPr>
              <a:t>Адрес</a:t>
            </a:r>
            <a:r>
              <a:rPr lang="en-US" sz="1200">
                <a:sym typeface="Arial" pitchFamily="34" charset="0"/>
              </a:rPr>
              <a:t>:</a:t>
            </a:r>
            <a:r>
              <a:rPr lang="ru-RU" sz="1200">
                <a:sym typeface="Arial" pitchFamily="34" charset="0"/>
              </a:rPr>
              <a:t> 115184, Россия, Москва </a:t>
            </a:r>
          </a:p>
          <a:p>
            <a:pPr defTabSz="914400"/>
            <a:r>
              <a:rPr lang="ru-RU" sz="1200">
                <a:sym typeface="Arial" pitchFamily="34" charset="0"/>
              </a:rPr>
              <a:t>Озерковская наб.</a:t>
            </a:r>
            <a:r>
              <a:rPr lang="en-US" sz="1200">
                <a:sym typeface="Arial" pitchFamily="34" charset="0"/>
              </a:rPr>
              <a:t> 28, </a:t>
            </a:r>
            <a:r>
              <a:rPr lang="ru-RU" sz="1200">
                <a:sym typeface="Arial" pitchFamily="34" charset="0"/>
              </a:rPr>
              <a:t>стр</a:t>
            </a:r>
            <a:r>
              <a:rPr lang="en-US" sz="1200">
                <a:sym typeface="Arial" pitchFamily="34" charset="0"/>
              </a:rPr>
              <a:t>. 3  </a:t>
            </a:r>
            <a:endParaRPr lang="ru-RU" sz="120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3347865" y="1052736"/>
            <a:ext cx="2376264" cy="47545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" u="sng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sz="2000" b="1" u="sng" kern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ОТЧЕТА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5986"/>
            <a:ext cx="3009511" cy="11469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прозрачности деятельности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Машиностроительного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 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Госкорпорации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»*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1705986"/>
            <a:ext cx="2376264" cy="1146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Поддержание и повышение репутации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 на глобальных рынках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1705987"/>
            <a:ext cx="3096344" cy="1146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Позиционирование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отечественном и международном рынках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энергетического машиностроения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232439" y="3023384"/>
            <a:ext cx="2607113" cy="46166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" u="sng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ОТЧЕТА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620895"/>
            <a:ext cx="8784978" cy="7683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Сбалансированное раскрытие итогов деятельности Дивизиона за год в привязке к целевым и прогнозным значениям, а также с точки зрения следования долгосрочным стратегическим целям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0" y="4556999"/>
            <a:ext cx="8784978" cy="60019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освещении существенных тем, представляющих интерес для заинтересованных сторон и значимых для Дивизиона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349087"/>
            <a:ext cx="8784978" cy="60019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 освоения международных стандартов публичной отчетности и лучших практик отечественных и зарубежных компаний</a:t>
            </a: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3232439" y="6336704"/>
            <a:ext cx="5127393" cy="4059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None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60363" indent="-177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62050" indent="-268288" algn="l" rtl="0" eaLnBrk="1" fontAlgn="base" hangingPunct="1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ru-RU" sz="1200" kern="0" dirty="0">
                <a:solidFill>
                  <a:srgbClr val="6D6E71"/>
                </a:solidFill>
              </a:rPr>
              <a:t>КЛЮЧЕВЫЕ СОБЫТИЯ – </a:t>
            </a:r>
            <a:r>
              <a:rPr lang="ru-RU" sz="1200" kern="0" dirty="0" smtClean="0">
                <a:solidFill>
                  <a:srgbClr val="6D6E71"/>
                </a:solidFill>
              </a:rPr>
              <a:t>2018 </a:t>
            </a:r>
            <a:r>
              <a:rPr lang="ru-RU" sz="1200" kern="0" dirty="0">
                <a:solidFill>
                  <a:srgbClr val="6D6E71"/>
                </a:solidFill>
              </a:rPr>
              <a:t>ГОД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 smtClean="0">
                <a:latin typeface="+mn-lt"/>
              </a:rPr>
              <a:t>ЦЕЛИ И ЗАДАЧИ ГОДОВОГО ОТЧЕТА</a:t>
            </a:r>
            <a:endParaRPr lang="ru-RU" sz="2000" kern="0" dirty="0">
              <a:latin typeface="+mn-lt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2915816" y="6336704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900" dirty="0">
                <a:cs typeface="Arial" panose="020B0604020202020204" pitchFamily="34" charset="0"/>
              </a:rPr>
              <a:t>* </a:t>
            </a:r>
            <a:r>
              <a:rPr lang="ru-RU" sz="900" dirty="0" smtClean="0">
                <a:cs typeface="Arial" panose="020B0604020202020204" pitchFamily="34" charset="0"/>
              </a:rPr>
              <a:t>Далее </a:t>
            </a:r>
            <a:r>
              <a:rPr lang="ru-RU" sz="900" dirty="0">
                <a:cs typeface="Arial" panose="020B0604020202020204" pitchFamily="34" charset="0"/>
              </a:rPr>
              <a:t>– Дивизион</a:t>
            </a:r>
          </a:p>
        </p:txBody>
      </p:sp>
    </p:spTree>
    <p:extLst>
      <p:ext uri="{BB962C8B-B14F-4D97-AF65-F5344CB8AC3E}">
        <p14:creationId xmlns:p14="http://schemas.microsoft.com/office/powerpoint/2010/main" val="357778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7824" y="1340768"/>
            <a:ext cx="5616625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Планомерное увеличени</a:t>
            </a:r>
            <a:r>
              <a:rPr lang="ru-RU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портфеля заказов</a:t>
            </a:r>
            <a:endParaRPr lang="ru-RU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2348880"/>
            <a:ext cx="5616625" cy="445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Последовательное освоение смежных рынков</a:t>
            </a: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771800" y="1340769"/>
            <a:ext cx="216024" cy="147019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2575" y="4466860"/>
            <a:ext cx="5430578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Коммерческая деятельност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</a:p>
        </p:txBody>
      </p:sp>
      <p:cxnSp>
        <p:nvCxnSpPr>
          <p:cNvPr id="29" name="Прямая соединительная линия 28"/>
          <p:cNvCxnSpPr>
            <a:stCxn id="8" idx="1"/>
          </p:cNvCxnSpPr>
          <p:nvPr/>
        </p:nvCxnSpPr>
        <p:spPr>
          <a:xfrm flipH="1">
            <a:off x="407552" y="2075868"/>
            <a:ext cx="2364248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95536" y="2075868"/>
            <a:ext cx="12016" cy="17131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stLeanHorizontalTextTopic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755576" y="3501008"/>
            <a:ext cx="7773885" cy="64807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>
            <a:defPPr>
              <a:defRPr lang="ru-RU"/>
            </a:defPPr>
            <a:lvl1pPr algn="ctr">
              <a:defRPr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ja-JP" cap="none" dirty="0" smtClean="0"/>
              <a:t>ПОВЫШЕНИЕ КОНКУРЕНТОСПОСОБНОСТИ</a:t>
            </a:r>
            <a:r>
              <a:rPr lang="en-US" altLang="ja-JP" cap="none" dirty="0" smtClean="0"/>
              <a:t>*</a:t>
            </a:r>
            <a:endParaRPr lang="ru-RU" altLang="ja-JP" cap="none" dirty="0" smtClean="0"/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2963686"/>
            <a:ext cx="3024336" cy="321298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algn="ctr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600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ТЕМА отчета – 2018:</a:t>
            </a:r>
            <a:endParaRPr lang="ru-RU" sz="1600" cap="al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407552" y="3789040"/>
            <a:ext cx="348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35" idx="1"/>
          </p:cNvCxnSpPr>
          <p:nvPr/>
        </p:nvCxnSpPr>
        <p:spPr>
          <a:xfrm flipH="1">
            <a:off x="6351670" y="5259459"/>
            <a:ext cx="2468803" cy="0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3" idx="3"/>
          </p:cNvCxnSpPr>
          <p:nvPr/>
        </p:nvCxnSpPr>
        <p:spPr>
          <a:xfrm>
            <a:off x="8529461" y="3825044"/>
            <a:ext cx="291011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8820472" y="3825045"/>
            <a:ext cx="0" cy="1422553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11560" y="1272065"/>
            <a:ext cx="2160240" cy="705662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algn="r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4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ПРЕДПОСЫЛКИ для выбора ключевой ТЕМЫ отчета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00192" y="4478602"/>
            <a:ext cx="1944216" cy="50121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4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НАПРАВЛЕНИЯ РАСКРЫТИЯ</a:t>
            </a:r>
          </a:p>
        </p:txBody>
      </p:sp>
      <p:sp>
        <p:nvSpPr>
          <p:cNvPr id="35" name="Левая фигурная скобка 34"/>
          <p:cNvSpPr/>
          <p:nvPr/>
        </p:nvSpPr>
        <p:spPr>
          <a:xfrm flipH="1">
            <a:off x="6042133" y="4437112"/>
            <a:ext cx="309537" cy="1644693"/>
          </a:xfrm>
          <a:prstGeom prst="leftBrac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ru-RU"/>
          </a:p>
        </p:txBody>
      </p:sp>
      <p:sp>
        <p:nvSpPr>
          <p:cNvPr id="22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 smtClean="0"/>
              <a:t>РАСКРЫТИЕ ИНФОРМАЦИИ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0082" y="4971939"/>
            <a:ext cx="5430578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новых бизнес-направлений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defRPr sz="2000" b="0">
                <a:solidFill>
                  <a:srgbClr val="003274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dirty="0" smtClean="0"/>
              <a:t>ПРИОРИТЕТНАЯ ТЕМА ОТЧЕТА ЗА 2018 ГОД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987823" y="1844824"/>
            <a:ext cx="5616625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производства и ПСР</a:t>
            </a:r>
            <a:endParaRPr lang="ru-RU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82" y="5477018"/>
            <a:ext cx="5430578" cy="604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2915816" y="6336704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900" dirty="0">
                <a:cs typeface="Arial" panose="020B0604020202020204" pitchFamily="34" charset="0"/>
              </a:rPr>
              <a:t>* </a:t>
            </a:r>
            <a:r>
              <a:rPr lang="ru-RU" sz="900" dirty="0" smtClean="0">
                <a:cs typeface="Arial" panose="020B0604020202020204" pitchFamily="34" charset="0"/>
              </a:rPr>
              <a:t>Конечное название темы отчета может измениться</a:t>
            </a:r>
            <a:endParaRPr lang="ru-RU" sz="9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06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>
                <a:cs typeface="Arial" panose="020B0604020202020204" pitchFamily="34" charset="0"/>
              </a:rPr>
              <a:t>ОБЩЕСТВЕННОЕ </a:t>
            </a:r>
            <a:r>
              <a:rPr lang="ru-RU" dirty="0" smtClean="0">
                <a:cs typeface="Arial" panose="020B0604020202020204" pitchFamily="34" charset="0"/>
              </a:rPr>
              <a:t>ЗАВЕРЕНИЕ ОТЧЕТА</a:t>
            </a:r>
            <a:endParaRPr lang="ru-RU" dirty="0">
              <a:cs typeface="Arial" panose="020B0604020202020204" pitchFamily="34" charset="0"/>
            </a:endParaRPr>
          </a:p>
        </p:txBody>
      </p:sp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2411760" y="2276872"/>
            <a:ext cx="4896543" cy="30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ja-JP" sz="14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СТАНДАРТ ИНТЕГРИРОВАННОЙ ОТЧЕТНОСТИ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3"/>
          <p:cNvSpPr>
            <a:spLocks noChangeArrowheads="1"/>
          </p:cNvSpPr>
          <p:nvPr/>
        </p:nvSpPr>
        <p:spPr bwMode="auto">
          <a:xfrm>
            <a:off x="5497760" y="2615806"/>
            <a:ext cx="31786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Фундаментальные концепции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 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капиталы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оздание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стоимости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компании</a:t>
            </a:r>
          </a:p>
        </p:txBody>
      </p: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539553" y="1476422"/>
            <a:ext cx="82296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</a:t>
            </a:r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Универсальные стандарты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 101-103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Тематические стандарты (в соответствии с результатами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приоритизации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существенных тем)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28" name="Прямоугольник 18"/>
          <p:cNvSpPr>
            <a:spLocks noChangeArrowheads="1"/>
          </p:cNvSpPr>
          <p:nvPr/>
        </p:nvSpPr>
        <p:spPr bwMode="auto">
          <a:xfrm>
            <a:off x="2906514" y="1127393"/>
            <a:ext cx="3969742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</a:t>
            </a:r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SRS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+mn-lt"/>
              </a:rPr>
              <a:t>РАСКРЫТИЕ </a:t>
            </a:r>
            <a:r>
              <a:rPr lang="ru-RU" sz="2000" kern="0" dirty="0" smtClean="0">
                <a:latin typeface="+mn-lt"/>
              </a:rPr>
              <a:t>ИНФОРМАЦИИ И ПАРАМЕТРЫ ОТЧЕТА</a:t>
            </a:r>
            <a:endParaRPr lang="ru-RU" sz="2000" kern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126" y="2615806"/>
            <a:ext cx="4096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b="1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Обязательные элементы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обзор организации и внешняя среда (расширенно)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управление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возможности и риски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стратегия и распределение ресурсов 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деятельность</a:t>
            </a:r>
          </a:p>
          <a:p>
            <a:pPr marL="273050" lvl="0" indent="-952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перспективы на будущее</a:t>
            </a:r>
            <a:endParaRPr lang="ru-RU" sz="1200" b="1" dirty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888046" y="4304386"/>
            <a:ext cx="360039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ПАРАМЕТРЫ ОТЧЕТА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5576" y="5005625"/>
            <a:ext cx="27188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Полиграфическая версия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ja-JP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Smart-pdf </a:t>
            </a:r>
            <a:r>
              <a:rPr lang="ru-RU" altLang="ja-JP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версия (расширенная, </a:t>
            </a:r>
            <a:endParaRPr lang="ru-RU" altLang="ja-JP" sz="1200" dirty="0" smtClean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</a:t>
            </a:r>
            <a:r>
              <a:rPr lang="ru-RU" altLang="ja-JP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все приложения отчета)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ja-JP" sz="1200" dirty="0" err="1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Видеопрезентация</a:t>
            </a:r>
            <a:r>
              <a:rPr lang="ru-RU" altLang="ja-JP" sz="1200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Интерактивная версия</a:t>
            </a:r>
            <a:endParaRPr lang="en-US" altLang="ja-JP" sz="1200" dirty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28626"/>
            <a:ext cx="13176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Формат отчета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3609773" y="5005625"/>
            <a:ext cx="2474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ru-RU" sz="1200" b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ПОЛНАЯ ПЕЧАТНАЯ ВЕРСИЯ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150 экз. (рус. яз.)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en-US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70</a:t>
            </a:r>
            <a:r>
              <a:rPr lang="ru-RU" altLang="ja-JP" sz="1200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 экз. (англ. яз.)</a:t>
            </a:r>
            <a:endParaRPr lang="en-US" altLang="ja-JP" sz="1200" dirty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441585" y="4724929"/>
            <a:ext cx="12127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Тираж и язык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433114" y="4728626"/>
            <a:ext cx="1307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Объем отчета*</a:t>
            </a:r>
            <a:endParaRPr lang="ru-RU" sz="1200" b="1" dirty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88445" y="4961170"/>
            <a:ext cx="1995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/>
            <a:r>
              <a:rPr lang="ru-RU" sz="1200" i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2018 – не более 110 стр.</a:t>
            </a:r>
          </a:p>
          <a:p>
            <a:pPr lvl="0" algn="just"/>
            <a:r>
              <a:rPr lang="ru-RU" altLang="ja-JP" sz="1200" i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2017 г. – 114 стр.</a:t>
            </a:r>
          </a:p>
          <a:p>
            <a:pPr lvl="0" algn="just"/>
            <a:r>
              <a:rPr lang="ru-RU" altLang="ja-JP" sz="1200" i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2016 г. – 112 стр.</a:t>
            </a:r>
          </a:p>
          <a:p>
            <a:pPr lvl="0" algn="just"/>
            <a:r>
              <a:rPr lang="ru-RU" altLang="ja-JP" sz="1200" i="1" dirty="0" smtClean="0">
                <a:solidFill>
                  <a:srgbClr val="00327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2015 г. – 120 стр.</a:t>
            </a:r>
            <a:endParaRPr lang="en-US" altLang="ja-JP" sz="1200" i="1" dirty="0">
              <a:solidFill>
                <a:srgbClr val="00327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Содержимое 2"/>
          <p:cNvSpPr txBox="1">
            <a:spLocks/>
          </p:cNvSpPr>
          <p:nvPr/>
        </p:nvSpPr>
        <p:spPr bwMode="auto">
          <a:xfrm>
            <a:off x="2915816" y="6309320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900" kern="0" dirty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* </a:t>
            </a:r>
            <a:r>
              <a:rPr lang="ru-RU" sz="900" kern="0" dirty="0" smtClean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В формате А4</a:t>
            </a:r>
            <a:endParaRPr lang="en-US" sz="900" kern="0" dirty="0">
              <a:solidFill>
                <a:schemeClr val="accent4">
                  <a:lumMod val="50000"/>
                </a:scheme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733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99590" cy="4248472"/>
          </a:xfrm>
        </p:spPr>
        <p:txBody>
          <a:bodyPr numCol="2"/>
          <a:lstStyle/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Головачев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С.С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Советник Департамента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коммуникаций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Госкорпорации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Росатом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Зиновьев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В.Е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стратегического развития и реализации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проектов ОАО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ТКЗ «Красный котельщик»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Никитин А.К.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Председатель правления ЭПЦ «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Беллона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Ойрах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М.И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ООО «Горизонт КФ»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Петрунин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В.В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Первый заместитель директора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«ОКБМ им. И.И. Африкантова»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Тимонов А.В.,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Директор департамента информационных и общественных связей АО «Концерн Росэнергоатом»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Феок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истова Е.Н.,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Управляющий директор по корпоративной ответственности, устойчивому развитию и социальному предпринимательству РСПП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Хитров А.Ю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Союза работодателей атомной промышленности, энергетики и науки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России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Саакян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Ю.З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АНО «Институт проблем естественных монополий»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Белоусов П.А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декана по научной работе НИЯУ МИФИ, доцент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Борисов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Ю.В.,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председателя Российского профсоюза работников атомной энергетики и промышленности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Давыдова Н.Г.,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Директор АНО «Институт консалтинга экологических проектов»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Хасиев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А.В.,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Председатель межрегионального общественного экологического движения «Ока»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Пименова В.А.,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стратегии АО ИК «АСЭ»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Сычев В.В.,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Специальный корреспондент МИА «Россия сегодня»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/>
              <a:t>КАРТА СУЩЕСТВЕННЫХ 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980728"/>
            <a:ext cx="848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заверение выполняется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представителями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заинтересованных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сторон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ЗС)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процесса подготовки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Отчета.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общественного заверения является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Заключение об общественном заверении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915816" y="6314812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900" kern="0" dirty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* </a:t>
            </a:r>
            <a:r>
              <a:rPr lang="ru-RU" sz="900" kern="0" dirty="0" smtClean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Проектный список</a:t>
            </a:r>
            <a:endParaRPr lang="en-US" sz="900" kern="0" dirty="0">
              <a:solidFill>
                <a:schemeClr val="accent4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ОБЩЕСТВЕННОЕ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ЗАВЕРЕНИЕ ОТЧЕТА*</a:t>
            </a: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40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95728" y="1260847"/>
            <a:ext cx="479591" cy="4661476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6127" y="1260847"/>
            <a:ext cx="4545953" cy="451836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60010" y="1724566"/>
            <a:ext cx="1224000" cy="3078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43" y="1721704"/>
            <a:ext cx="3312000" cy="4212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755576" y="4793562"/>
            <a:ext cx="1224000" cy="1123200"/>
          </a:xfrm>
          <a:prstGeom prst="rect">
            <a:avLst/>
          </a:prstGeom>
          <a:solidFill>
            <a:srgbClr val="49D76E">
              <a:alpha val="79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6200000">
            <a:off x="-1675805" y="1357660"/>
            <a:ext cx="4008437" cy="4222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indent="180975" algn="just" defTabSz="914400">
              <a:tabLst>
                <a:tab pos="217488" algn="l"/>
              </a:tabLst>
              <a:defRPr/>
            </a:pPr>
            <a:r>
              <a:rPr lang="ru-RU" altLang="ja-JP" sz="12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Существенные воздействия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977613" y="5864950"/>
            <a:ext cx="4775200" cy="1444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indent="180975" algn="just" defTabSz="914400">
              <a:tabLst>
                <a:tab pos="217488" algn="l"/>
              </a:tabLst>
              <a:defRPr/>
            </a:pPr>
            <a:r>
              <a:rPr lang="ru-RU" altLang="ja-JP" sz="12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Влияние на оценки </a:t>
            </a:r>
            <a:r>
              <a:rPr lang="ru-RU" altLang="ja-JP" sz="1200" b="1" i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стейкхолдеров</a:t>
            </a:r>
            <a:endParaRPr lang="ru-RU" altLang="ja-JP" sz="1200" b="1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234367" y="4643635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575" y="1136619"/>
            <a:ext cx="1" cy="48099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1315" idx="0"/>
          </p:cNvCxnSpPr>
          <p:nvPr/>
        </p:nvCxnSpPr>
        <p:spPr>
          <a:xfrm>
            <a:off x="660692" y="5946608"/>
            <a:ext cx="5119892" cy="11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11" name="Прямоугольник 47"/>
          <p:cNvSpPr>
            <a:spLocks noChangeArrowheads="1"/>
          </p:cNvSpPr>
          <p:nvPr/>
        </p:nvSpPr>
        <p:spPr bwMode="auto">
          <a:xfrm>
            <a:off x="1692438" y="5961798"/>
            <a:ext cx="6873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2" name="Прямоугольник 48"/>
          <p:cNvSpPr>
            <a:spLocks noChangeArrowheads="1"/>
          </p:cNvSpPr>
          <p:nvPr/>
        </p:nvSpPr>
        <p:spPr bwMode="auto">
          <a:xfrm>
            <a:off x="266750" y="1569014"/>
            <a:ext cx="688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3" name="Прямоугольник 49"/>
          <p:cNvSpPr>
            <a:spLocks noChangeArrowheads="1"/>
          </p:cNvSpPr>
          <p:nvPr/>
        </p:nvSpPr>
        <p:spPr bwMode="auto">
          <a:xfrm>
            <a:off x="4964732" y="5959499"/>
            <a:ext cx="6873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4" name="Прямоугольник 50"/>
          <p:cNvSpPr>
            <a:spLocks noChangeArrowheads="1"/>
          </p:cNvSpPr>
          <p:nvPr/>
        </p:nvSpPr>
        <p:spPr bwMode="auto">
          <a:xfrm>
            <a:off x="282625" y="1136619"/>
            <a:ext cx="6889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315" name="Прямоугольник 51"/>
          <p:cNvSpPr>
            <a:spLocks noChangeArrowheads="1"/>
          </p:cNvSpPr>
          <p:nvPr/>
        </p:nvSpPr>
        <p:spPr bwMode="auto">
          <a:xfrm>
            <a:off x="5436096" y="5958067"/>
            <a:ext cx="688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156176" y="2729880"/>
            <a:ext cx="406400" cy="415925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156176" y="2348880"/>
            <a:ext cx="406400" cy="381000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168051" y="3145805"/>
            <a:ext cx="406400" cy="401637"/>
          </a:xfrm>
          <a:prstGeom prst="rect">
            <a:avLst/>
          </a:prstGeom>
          <a:solidFill>
            <a:srgbClr val="92D050">
              <a:alpha val="79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55" name="Прямоугольник 91"/>
          <p:cNvSpPr>
            <a:spLocks noChangeArrowheads="1"/>
          </p:cNvSpPr>
          <p:nvPr/>
        </p:nvSpPr>
        <p:spPr bwMode="auto">
          <a:xfrm>
            <a:off x="6576864" y="2369343"/>
            <a:ext cx="2730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Детальное раскрытие</a:t>
            </a:r>
          </a:p>
        </p:txBody>
      </p:sp>
      <p:sp>
        <p:nvSpPr>
          <p:cNvPr id="11356" name="Прямоугольник 92"/>
          <p:cNvSpPr>
            <a:spLocks noChangeArrowheads="1"/>
          </p:cNvSpPr>
          <p:nvPr/>
        </p:nvSpPr>
        <p:spPr bwMode="auto">
          <a:xfrm>
            <a:off x="6520433" y="2680593"/>
            <a:ext cx="2732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Достаточное раскрытие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уровень) </a:t>
            </a:r>
          </a:p>
        </p:txBody>
      </p:sp>
      <p:sp>
        <p:nvSpPr>
          <p:cNvPr id="11357" name="Прямоугольник 93"/>
          <p:cNvSpPr>
            <a:spLocks noChangeArrowheads="1"/>
          </p:cNvSpPr>
          <p:nvPr/>
        </p:nvSpPr>
        <p:spPr bwMode="auto">
          <a:xfrm>
            <a:off x="6573689" y="3207543"/>
            <a:ext cx="2732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Краткий комментарий</a:t>
            </a:r>
          </a:p>
        </p:txBody>
      </p:sp>
      <p:sp>
        <p:nvSpPr>
          <p:cNvPr id="11421" name="Прямоугольник 157"/>
          <p:cNvSpPr>
            <a:spLocks noChangeArrowheads="1"/>
          </p:cNvSpPr>
          <p:nvPr/>
        </p:nvSpPr>
        <p:spPr bwMode="auto">
          <a:xfrm>
            <a:off x="282624" y="5919909"/>
            <a:ext cx="688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6" name="Прямоугольник 175"/>
          <p:cNvSpPr/>
          <p:nvPr/>
        </p:nvSpPr>
        <p:spPr>
          <a:xfrm>
            <a:off x="6562575" y="2348880"/>
            <a:ext cx="1835329" cy="373996"/>
          </a:xfrm>
          <a:prstGeom prst="rect">
            <a:avLst/>
          </a:prstGeom>
          <a:solidFill>
            <a:schemeClr val="tx2">
              <a:lumMod val="20000"/>
              <a:lumOff val="80000"/>
              <a:alpha val="38000"/>
            </a:scheme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6571060" y="3151520"/>
            <a:ext cx="1826844" cy="395922"/>
          </a:xfrm>
          <a:prstGeom prst="rect">
            <a:avLst/>
          </a:prstGeom>
          <a:solidFill>
            <a:schemeClr val="tx2">
              <a:lumMod val="20000"/>
              <a:lumOff val="80000"/>
              <a:alpha val="38000"/>
            </a:scheme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6575023" y="2709678"/>
            <a:ext cx="1795915" cy="415925"/>
          </a:xfrm>
          <a:prstGeom prst="rect">
            <a:avLst/>
          </a:prstGeom>
          <a:solidFill>
            <a:schemeClr val="bg1">
              <a:alpha val="38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flipV="1">
            <a:off x="765026" y="5473465"/>
            <a:ext cx="5082650" cy="18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747840" y="4793562"/>
            <a:ext cx="1230903" cy="0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755576" y="4112697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736462" y="3645024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765026" y="3176593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765026" y="2696287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765026" y="2204864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755575" y="1712683"/>
            <a:ext cx="5100778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3227598" y="1136619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1219940" y="1161127"/>
            <a:ext cx="27240" cy="475679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1969620" y="4782541"/>
            <a:ext cx="14390" cy="1190756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2741047" y="1148718"/>
            <a:ext cx="0" cy="479789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3726161" y="1148718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4235710" y="1161127"/>
            <a:ext cx="0" cy="4772577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4739766" y="1161127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5295726" y="1148718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44" name="Группа 11443"/>
          <p:cNvGrpSpPr/>
          <p:nvPr/>
        </p:nvGrpSpPr>
        <p:grpSpPr>
          <a:xfrm>
            <a:off x="3954817" y="2781889"/>
            <a:ext cx="378296" cy="280988"/>
            <a:chOff x="10722682" y="4156124"/>
            <a:chExt cx="378296" cy="280988"/>
          </a:xfrm>
        </p:grpSpPr>
        <p:sp>
          <p:nvSpPr>
            <p:cNvPr id="223" name="Овал 222"/>
            <p:cNvSpPr/>
            <p:nvPr/>
          </p:nvSpPr>
          <p:spPr>
            <a:xfrm>
              <a:off x="10722682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10740938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247180" y="5191333"/>
            <a:ext cx="360040" cy="283063"/>
            <a:chOff x="-2772816" y="3396406"/>
            <a:chExt cx="360040" cy="283063"/>
          </a:xfrm>
        </p:grpSpPr>
        <p:sp>
          <p:nvSpPr>
            <p:cNvPr id="257" name="Овал 256"/>
            <p:cNvSpPr/>
            <p:nvPr/>
          </p:nvSpPr>
          <p:spPr>
            <a:xfrm>
              <a:off x="-2742815" y="3396406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-2772816" y="343324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438673" y="4255207"/>
            <a:ext cx="360040" cy="280988"/>
            <a:chOff x="10116616" y="3940100"/>
            <a:chExt cx="360040" cy="280988"/>
          </a:xfrm>
        </p:grpSpPr>
        <p:sp>
          <p:nvSpPr>
            <p:cNvPr id="123" name="Овал 122"/>
            <p:cNvSpPr/>
            <p:nvPr/>
          </p:nvSpPr>
          <p:spPr>
            <a:xfrm>
              <a:off x="10146618" y="3940100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116616" y="3967816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187556" y="4244875"/>
            <a:ext cx="360040" cy="280988"/>
            <a:chOff x="9828584" y="4099514"/>
            <a:chExt cx="360040" cy="280988"/>
          </a:xfrm>
        </p:grpSpPr>
        <p:sp>
          <p:nvSpPr>
            <p:cNvPr id="126" name="Овал 125"/>
            <p:cNvSpPr/>
            <p:nvPr/>
          </p:nvSpPr>
          <p:spPr>
            <a:xfrm>
              <a:off x="9858586" y="409951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9828584" y="412723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868781" y="4075301"/>
            <a:ext cx="360040" cy="280988"/>
            <a:chOff x="10260632" y="4012108"/>
            <a:chExt cx="360040" cy="280988"/>
          </a:xfrm>
        </p:grpSpPr>
        <p:sp>
          <p:nvSpPr>
            <p:cNvPr id="138" name="Овал 137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201012" y="4936623"/>
            <a:ext cx="360040" cy="280988"/>
            <a:chOff x="-1036659" y="3169955"/>
            <a:chExt cx="360040" cy="280988"/>
          </a:xfrm>
        </p:grpSpPr>
        <p:sp>
          <p:nvSpPr>
            <p:cNvPr id="216" name="Овал 215"/>
            <p:cNvSpPr/>
            <p:nvPr/>
          </p:nvSpPr>
          <p:spPr>
            <a:xfrm>
              <a:off x="-1008620" y="3169955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-1036659" y="3200995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701523" y="3194102"/>
            <a:ext cx="360040" cy="280988"/>
            <a:chOff x="10260632" y="4012108"/>
            <a:chExt cx="360040" cy="280988"/>
          </a:xfrm>
        </p:grpSpPr>
        <p:sp>
          <p:nvSpPr>
            <p:cNvPr id="168" name="Овал 167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42" name="Группа 11441"/>
          <p:cNvGrpSpPr/>
          <p:nvPr/>
        </p:nvGrpSpPr>
        <p:grpSpPr>
          <a:xfrm>
            <a:off x="5137869" y="1366935"/>
            <a:ext cx="366421" cy="280988"/>
            <a:chOff x="10794690" y="4156124"/>
            <a:chExt cx="366421" cy="280988"/>
          </a:xfrm>
        </p:grpSpPr>
        <p:sp>
          <p:nvSpPr>
            <p:cNvPr id="217" name="Овал 216"/>
            <p:cNvSpPr/>
            <p:nvPr/>
          </p:nvSpPr>
          <p:spPr>
            <a:xfrm>
              <a:off x="10794690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0801071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439064" y="4563668"/>
            <a:ext cx="360040" cy="286568"/>
            <a:chOff x="10260632" y="4156124"/>
            <a:chExt cx="360040" cy="280988"/>
          </a:xfrm>
        </p:grpSpPr>
        <p:sp>
          <p:nvSpPr>
            <p:cNvPr id="260" name="Овал 259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6141192" y="2102659"/>
            <a:ext cx="22268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тем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Приложении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2" name="Группа 211"/>
          <p:cNvGrpSpPr/>
          <p:nvPr/>
        </p:nvGrpSpPr>
        <p:grpSpPr>
          <a:xfrm>
            <a:off x="3443622" y="2673146"/>
            <a:ext cx="360040" cy="280988"/>
            <a:chOff x="9972600" y="4084116"/>
            <a:chExt cx="360040" cy="280988"/>
          </a:xfrm>
        </p:grpSpPr>
        <p:sp>
          <p:nvSpPr>
            <p:cNvPr id="213" name="Овал 212"/>
            <p:cNvSpPr/>
            <p:nvPr/>
          </p:nvSpPr>
          <p:spPr>
            <a:xfrm>
              <a:off x="10002602" y="4084116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9972600" y="41118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4777829" y="1845239"/>
            <a:ext cx="360040" cy="280988"/>
            <a:chOff x="10692680" y="3868092"/>
            <a:chExt cx="360040" cy="280988"/>
          </a:xfrm>
        </p:grpSpPr>
        <p:sp>
          <p:nvSpPr>
            <p:cNvPr id="136" name="Овал 135"/>
            <p:cNvSpPr/>
            <p:nvPr/>
          </p:nvSpPr>
          <p:spPr>
            <a:xfrm>
              <a:off x="10722682" y="3868092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0692680" y="3885475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9" name="Прямая соединительная линия 118"/>
          <p:cNvCxnSpPr/>
          <p:nvPr/>
        </p:nvCxnSpPr>
        <p:spPr>
          <a:xfrm>
            <a:off x="755575" y="5010046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746681" y="1161127"/>
            <a:ext cx="0" cy="4761196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124"/>
          <p:cNvGrpSpPr/>
          <p:nvPr/>
        </p:nvGrpSpPr>
        <p:grpSpPr>
          <a:xfrm>
            <a:off x="1432175" y="3855466"/>
            <a:ext cx="360040" cy="286509"/>
            <a:chOff x="10692680" y="3868092"/>
            <a:chExt cx="360040" cy="286509"/>
          </a:xfrm>
        </p:grpSpPr>
        <p:sp>
          <p:nvSpPr>
            <p:cNvPr id="128" name="Овал 127"/>
            <p:cNvSpPr/>
            <p:nvPr/>
          </p:nvSpPr>
          <p:spPr>
            <a:xfrm>
              <a:off x="10722682" y="3868092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0692680" y="390838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0" name="Прямоугольник 5"/>
          <p:cNvSpPr>
            <a:spLocks noChangeArrowheads="1"/>
          </p:cNvSpPr>
          <p:nvPr/>
        </p:nvSpPr>
        <p:spPr bwMode="auto">
          <a:xfrm>
            <a:off x="268338" y="3496095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5"/>
          <p:cNvSpPr>
            <a:spLocks noChangeArrowheads="1"/>
          </p:cNvSpPr>
          <p:nvPr/>
        </p:nvSpPr>
        <p:spPr bwMode="auto">
          <a:xfrm>
            <a:off x="2883904" y="5973297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0" name="Группа 139"/>
          <p:cNvGrpSpPr/>
          <p:nvPr/>
        </p:nvGrpSpPr>
        <p:grpSpPr>
          <a:xfrm>
            <a:off x="3315520" y="3630623"/>
            <a:ext cx="360040" cy="286568"/>
            <a:chOff x="10260632" y="4156124"/>
            <a:chExt cx="360040" cy="280988"/>
          </a:xfrm>
        </p:grpSpPr>
        <p:sp>
          <p:nvSpPr>
            <p:cNvPr id="141" name="Овал 140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9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1943579" y="4745285"/>
            <a:ext cx="360040" cy="286568"/>
            <a:chOff x="10260632" y="4156124"/>
            <a:chExt cx="360040" cy="280988"/>
          </a:xfrm>
        </p:grpSpPr>
        <p:sp>
          <p:nvSpPr>
            <p:cNvPr id="151" name="Овал 150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3" name="Прямая соединительная линия 152"/>
          <p:cNvCxnSpPr/>
          <p:nvPr/>
        </p:nvCxnSpPr>
        <p:spPr>
          <a:xfrm>
            <a:off x="765026" y="4553579"/>
            <a:ext cx="5082650" cy="4146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5" name="Группа 154"/>
          <p:cNvGrpSpPr/>
          <p:nvPr/>
        </p:nvGrpSpPr>
        <p:grpSpPr>
          <a:xfrm>
            <a:off x="2336536" y="3387474"/>
            <a:ext cx="360040" cy="280988"/>
            <a:chOff x="10260632" y="3796084"/>
            <a:chExt cx="360040" cy="280988"/>
          </a:xfrm>
        </p:grpSpPr>
        <p:sp>
          <p:nvSpPr>
            <p:cNvPr id="158" name="Овал 157"/>
            <p:cNvSpPr/>
            <p:nvPr/>
          </p:nvSpPr>
          <p:spPr>
            <a:xfrm>
              <a:off x="10290634" y="379608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260632" y="382380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1482416" y="4500625"/>
            <a:ext cx="378296" cy="280988"/>
            <a:chOff x="10650674" y="4156124"/>
            <a:chExt cx="378296" cy="280988"/>
          </a:xfrm>
        </p:grpSpPr>
        <p:sp>
          <p:nvSpPr>
            <p:cNvPr id="133" name="Овал 132"/>
            <p:cNvSpPr/>
            <p:nvPr/>
          </p:nvSpPr>
          <p:spPr>
            <a:xfrm>
              <a:off x="1065067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0668930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2230988" y="3755260"/>
            <a:ext cx="360040" cy="280988"/>
            <a:chOff x="9900592" y="3475993"/>
            <a:chExt cx="360040" cy="280988"/>
          </a:xfrm>
        </p:grpSpPr>
        <p:sp>
          <p:nvSpPr>
            <p:cNvPr id="161" name="Овал 160"/>
            <p:cNvSpPr/>
            <p:nvPr/>
          </p:nvSpPr>
          <p:spPr>
            <a:xfrm>
              <a:off x="9930594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9900592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1924325" y="4501553"/>
            <a:ext cx="360040" cy="280988"/>
            <a:chOff x="9972600" y="3796084"/>
            <a:chExt cx="360040" cy="280988"/>
          </a:xfrm>
        </p:grpSpPr>
        <p:sp>
          <p:nvSpPr>
            <p:cNvPr id="165" name="Овал 164"/>
            <p:cNvSpPr/>
            <p:nvPr/>
          </p:nvSpPr>
          <p:spPr>
            <a:xfrm>
              <a:off x="10002602" y="379608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9972600" y="382380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1465775" y="4988114"/>
            <a:ext cx="360040" cy="283063"/>
            <a:chOff x="-2772816" y="3396406"/>
            <a:chExt cx="360040" cy="283063"/>
          </a:xfrm>
        </p:grpSpPr>
        <p:sp>
          <p:nvSpPr>
            <p:cNvPr id="175" name="Овал 174"/>
            <p:cNvSpPr/>
            <p:nvPr/>
          </p:nvSpPr>
          <p:spPr>
            <a:xfrm>
              <a:off x="-2742815" y="3396406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772816" y="343324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2325804" y="4648103"/>
            <a:ext cx="360040" cy="280988"/>
            <a:chOff x="10188624" y="3475993"/>
            <a:chExt cx="360040" cy="280988"/>
          </a:xfrm>
        </p:grpSpPr>
        <p:sp>
          <p:nvSpPr>
            <p:cNvPr id="190" name="Овал 189"/>
            <p:cNvSpPr/>
            <p:nvPr/>
          </p:nvSpPr>
          <p:spPr>
            <a:xfrm>
              <a:off x="10218626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0188624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5" name="Группа 194"/>
          <p:cNvGrpSpPr/>
          <p:nvPr/>
        </p:nvGrpSpPr>
        <p:grpSpPr>
          <a:xfrm>
            <a:off x="1914191" y="4272591"/>
            <a:ext cx="360040" cy="280988"/>
            <a:chOff x="10188624" y="3475993"/>
            <a:chExt cx="360040" cy="280988"/>
          </a:xfrm>
        </p:grpSpPr>
        <p:sp>
          <p:nvSpPr>
            <p:cNvPr id="203" name="Овал 202"/>
            <p:cNvSpPr/>
            <p:nvPr/>
          </p:nvSpPr>
          <p:spPr>
            <a:xfrm>
              <a:off x="10218626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0188624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9" name="Группа 208"/>
          <p:cNvGrpSpPr/>
          <p:nvPr/>
        </p:nvGrpSpPr>
        <p:grpSpPr>
          <a:xfrm>
            <a:off x="2336536" y="3161174"/>
            <a:ext cx="360040" cy="280988"/>
            <a:chOff x="10260632" y="4012108"/>
            <a:chExt cx="360040" cy="280988"/>
          </a:xfrm>
        </p:grpSpPr>
        <p:sp>
          <p:nvSpPr>
            <p:cNvPr id="210" name="Овал 209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15" name="Прямая соединительная линия 214"/>
          <p:cNvCxnSpPr/>
          <p:nvPr/>
        </p:nvCxnSpPr>
        <p:spPr>
          <a:xfrm>
            <a:off x="2254364" y="1136619"/>
            <a:ext cx="0" cy="4797085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2" name="Группа 221"/>
          <p:cNvGrpSpPr/>
          <p:nvPr/>
        </p:nvGrpSpPr>
        <p:grpSpPr>
          <a:xfrm>
            <a:off x="2669791" y="4317110"/>
            <a:ext cx="360040" cy="280988"/>
            <a:chOff x="10260632" y="4012108"/>
            <a:chExt cx="360040" cy="280988"/>
          </a:xfrm>
        </p:grpSpPr>
        <p:sp>
          <p:nvSpPr>
            <p:cNvPr id="225" name="Овал 224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1216556" y="4947187"/>
            <a:ext cx="360040" cy="280988"/>
            <a:chOff x="10875211" y="4012108"/>
            <a:chExt cx="360040" cy="280988"/>
          </a:xfrm>
        </p:grpSpPr>
        <p:sp>
          <p:nvSpPr>
            <p:cNvPr id="154" name="Овал 153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1465774" y="4988114"/>
            <a:ext cx="360040" cy="280988"/>
            <a:chOff x="10875211" y="4012108"/>
            <a:chExt cx="360040" cy="280988"/>
          </a:xfrm>
        </p:grpSpPr>
        <p:sp>
          <p:nvSpPr>
            <p:cNvPr id="170" name="Овал 169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8" name="Группа 197"/>
          <p:cNvGrpSpPr/>
          <p:nvPr/>
        </p:nvGrpSpPr>
        <p:grpSpPr>
          <a:xfrm>
            <a:off x="1247180" y="5193408"/>
            <a:ext cx="360040" cy="280988"/>
            <a:chOff x="10875211" y="4012108"/>
            <a:chExt cx="360040" cy="280988"/>
          </a:xfrm>
        </p:grpSpPr>
        <p:sp>
          <p:nvSpPr>
            <p:cNvPr id="206" name="Овал 205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8" name="Содержимое 2"/>
          <p:cNvSpPr txBox="1">
            <a:spLocks/>
          </p:cNvSpPr>
          <p:nvPr/>
        </p:nvSpPr>
        <p:spPr bwMode="auto">
          <a:xfrm>
            <a:off x="2875998" y="6346435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1100" kern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ru-RU" sz="1100" kern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Актуализирована в ноябре 2017 года</a:t>
            </a:r>
            <a:endParaRPr lang="en-US" sz="1100" kern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КАРТА СУЩЕСТВЕННЫХ ТЕМ*</a:t>
            </a:r>
          </a:p>
        </p:txBody>
      </p:sp>
      <p:sp>
        <p:nvSpPr>
          <p:cNvPr id="148" name="Объект 3"/>
          <p:cNvSpPr>
            <a:spLocks noGrp="1"/>
          </p:cNvSpPr>
          <p:nvPr>
            <p:ph idx="4294967295"/>
          </p:nvPr>
        </p:nvSpPr>
        <p:spPr>
          <a:xfrm>
            <a:off x="3056946" y="6399372"/>
            <a:ext cx="5184576" cy="42373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200" dirty="0" smtClean="0">
                <a:solidFill>
                  <a:srgbClr val="6D6E71"/>
                </a:solidFill>
              </a:rPr>
              <a:t>ПЕРЕЧЕНЬ ТЕМ</a:t>
            </a:r>
            <a:endParaRPr lang="ru-RU" sz="1200" dirty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2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(1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13116"/>
              </p:ext>
            </p:extLst>
          </p:nvPr>
        </p:nvGraphicFramePr>
        <p:xfrm>
          <a:off x="357648" y="1052735"/>
          <a:ext cx="8678848" cy="4810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523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5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18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Аспект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Аспект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Экономическая результативность и финансовое состояние</a:t>
                      </a:r>
                    </a:p>
                  </a:txBody>
                  <a:tcPr marL="7456" marR="7456" marT="7456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Кадровый состав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Присутствие на рынках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и организация труда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Коммерческая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Здоровье и безопасность на рабочем месте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Инвестиционная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Эффективность персонала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 производственной деятельности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Воспроизводство кадров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Качество и безопасность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Воздействие на регионы присутствия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Оптимизация производственной деятельности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Антикоррупционные практики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Закупочная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Соблюдение законодательства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Инновационное развитие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Маркетинговые и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PR-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Научная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органов корпоративного управления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Выбросы и отходы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Внутренний контроль, аудит и управление рисками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Экологический менеджмент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ru-RU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ТЕМ</a:t>
            </a: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539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КРАТКО О КОМПАНИИ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КЛЮЧЕВЫЕ ПОКАЗАТЕЛИ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2018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ГОДА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КЛЮЧЕВЫЕ СОБЫТИЯ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2018 ГОДА 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ОБРАЩЕНИЕ РУКОВОДИТЕЛЕЙ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</a:t>
            </a: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БИЗНЕС-МОДЕЛЬ И СТРАТЕГИЯ РАЗВИТИЯ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КОМПАНИИ</a:t>
            </a:r>
            <a:endParaRPr lang="ru-RU" altLang="ja-JP" b="1" kern="120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1.1.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Рынки присутствия</a:t>
            </a:r>
          </a:p>
          <a:p>
            <a:pPr marL="35560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1.2. Конкурентные преимущества Компании </a:t>
            </a:r>
            <a:endParaRPr lang="ru-RU" altLang="ja-JP" sz="11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35560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1.3.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Стратегия деятельности</a:t>
            </a:r>
          </a:p>
          <a:p>
            <a:pPr marL="35560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1.4. Бизнес-модель </a:t>
            </a:r>
          </a:p>
          <a:p>
            <a:pPr marL="35560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1.5.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Устойчивое развитие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Компании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</a:t>
            </a: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ФИНАНСОВО-ЭКОНОМИЧЕСКАЯ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ДЕЯТЕЛЬНОСТЬ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2.1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Экономическая результативность и финансовое состояние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2.2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Коммерческая деятельность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2.3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Инвестиционная деятельность 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(2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СТРУКТУРА ОТЧЕТА (1 из 4)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19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ПРОИЗВОДСТВЕННАЯ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ДЕЯТЕЛЬНОСТЬ</a:t>
            </a: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3.1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Результаты производственной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деятельности </a:t>
            </a: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Качество и промышленная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безопасность</a:t>
            </a:r>
            <a:endParaRPr lang="en-US" altLang="ja-JP" sz="11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Оптимизация производственных процессов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3.4.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Закупочная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деятельность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IV.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КОРПОРАТИВНОЕ УПРАВЛЕНИЕ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534988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.1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Система корпоративного управления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534988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4.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Этика и антикоррупционные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практики</a:t>
            </a:r>
          </a:p>
          <a:p>
            <a:pPr marL="179388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534988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.3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Внутренний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контроль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,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аудит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и управление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рисками</a:t>
            </a:r>
          </a:p>
          <a:p>
            <a:pPr marL="179388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534988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.4.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Соблюдение законодательства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ИННОВАЦИОННАЯ ДЕЯТЕЛЬНОСТЬ</a:t>
            </a: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5.1.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Научная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деятельность </a:t>
            </a:r>
            <a:endParaRPr lang="ru-RU" altLang="ja-JP" sz="1100" kern="1200" dirty="0">
              <a:solidFill>
                <a:srgbClr val="7030A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5.2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Инновационное развитие</a:t>
            </a:r>
            <a:endParaRPr lang="ru-RU" altLang="ja-JP" kern="1200" dirty="0">
              <a:solidFill>
                <a:srgbClr val="7030A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(3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СТРУКТУРА ОТЧЕТА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из 4)</a:t>
            </a:r>
            <a:b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39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iSYzAiPrUiqxPM0y_7O7w"/>
</p:tagLst>
</file>

<file path=ppt/theme/theme1.xml><?xml version="1.0" encoding="utf-8"?>
<a:theme xmlns:a="http://schemas.openxmlformats.org/drawingml/2006/main" name="AEM_2016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AEM_2016</Template>
  <TotalTime>15875</TotalTime>
  <Words>1857</Words>
  <Application>Microsoft Office PowerPoint</Application>
  <PresentationFormat>Экран (4:3)</PresentationFormat>
  <Paragraphs>390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AEM_2016</vt:lpstr>
      <vt:lpstr>Концепция  интегрированного годового отчета АО «Атомэнергомаш» за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Karandash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Snop</dc:creator>
  <cp:lastModifiedBy>Бурлака Игорь Олегович</cp:lastModifiedBy>
  <cp:revision>321</cp:revision>
  <cp:lastPrinted>2018-11-08T09:54:35Z</cp:lastPrinted>
  <dcterms:created xsi:type="dcterms:W3CDTF">2016-01-26T23:12:11Z</dcterms:created>
  <dcterms:modified xsi:type="dcterms:W3CDTF">2019-01-15T09:32:27Z</dcterms:modified>
</cp:coreProperties>
</file>